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85" r:id="rId11"/>
    <p:sldId id="266" r:id="rId12"/>
    <p:sldId id="267" r:id="rId13"/>
    <p:sldId id="268" r:id="rId14"/>
    <p:sldId id="269" r:id="rId15"/>
    <p:sldId id="286" r:id="rId16"/>
    <p:sldId id="287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7" r:id="rId25"/>
    <p:sldId id="278" r:id="rId26"/>
    <p:sldId id="279" r:id="rId27"/>
    <p:sldId id="283" r:id="rId28"/>
    <p:sldId id="284" r:id="rId29"/>
    <p:sldId id="288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8417" autoAdjust="0"/>
  </p:normalViewPr>
  <p:slideViewPr>
    <p:cSldViewPr snapToGrid="0" snapToObjects="1">
      <p:cViewPr varScale="1">
        <p:scale>
          <a:sx n="145" d="100"/>
          <a:sy n="145" d="100"/>
        </p:scale>
        <p:origin x="1224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959C4-5A40-4933-AB8A-47CAB3B327B0}" type="datetimeFigureOut">
              <a:rPr lang="en-NZ" smtClean="0"/>
              <a:t>6/08/20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33530-2536-49A5-99BF-F2C73698D4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692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250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762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8176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4826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7763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8404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4735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6073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8296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0942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054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3564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6660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949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782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655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231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119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7826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4502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548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793057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721645" y="1"/>
            <a:ext cx="1439693" cy="6866466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917436" y="-8467"/>
            <a:ext cx="1235869" cy="686646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556901" y="3920066"/>
            <a:ext cx="159456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793904" y="-8467"/>
            <a:ext cx="1359401" cy="686646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609304" y="-8467"/>
            <a:ext cx="544002" cy="686646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8460313" y="4893733"/>
            <a:ext cx="694069" cy="1964267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96333" y="338667"/>
            <a:ext cx="726056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96332" y="1540933"/>
            <a:ext cx="726056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13745" y="6223925"/>
            <a:ext cx="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6332" y="622392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44263" y="622392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wy2MPT5R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tion.govt.nz/act/public/2007/0007/latest/DLM405134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openoffice.org/en/foru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airliners.net/foru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1emailetiquettetips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bion.com/netiquette/" TargetMode="External"/><Relationship Id="rId4" Type="http://schemas.openxmlformats.org/officeDocument/2006/relationships/hyperlink" Target="http://www.faqs.org/rfcs/rfc1855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305474"/>
            <a:ext cx="5826719" cy="1646302"/>
          </a:xfrm>
        </p:spPr>
        <p:txBody>
          <a:bodyPr/>
          <a:lstStyle/>
          <a:p>
            <a:r>
              <a:rPr lang="en-US" dirty="0"/>
              <a:t>Electronic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3951774"/>
            <a:ext cx="5826719" cy="1096899"/>
          </a:xfrm>
        </p:spPr>
        <p:txBody>
          <a:bodyPr/>
          <a:lstStyle/>
          <a:p>
            <a:r>
              <a:rPr lang="en-NZ" dirty="0"/>
              <a:t>Lecture 5 – COMPSCI111/111G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6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IMAP – Internet Message Access Protocol:</a:t>
            </a:r>
          </a:p>
          <a:p>
            <a:pPr lvl="1"/>
            <a:r>
              <a:rPr lang="en-NZ" dirty="0"/>
              <a:t>Downloads a copy of emails to the email client and keeps emails on the server</a:t>
            </a:r>
          </a:p>
          <a:p>
            <a:pPr lvl="1"/>
            <a:r>
              <a:rPr lang="en-NZ" dirty="0"/>
              <a:t>Emails can only be read when online, although most email clients can store a copy for offline access</a:t>
            </a:r>
          </a:p>
          <a:p>
            <a:pPr lvl="1"/>
            <a:r>
              <a:rPr lang="en-NZ" dirty="0"/>
              <a:t>Provides other helpful features such as folders</a:t>
            </a:r>
          </a:p>
          <a:p>
            <a:pPr lvl="1"/>
            <a:r>
              <a:rPr lang="en-NZ" dirty="0"/>
              <a:t>Designed to allow users to access their emails from multiple devices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2348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994318"/>
          </a:xfrm>
        </p:spPr>
        <p:txBody>
          <a:bodyPr/>
          <a:lstStyle/>
          <a:p>
            <a:r>
              <a:rPr lang="en-NZ" dirty="0"/>
              <a:t>Email is not a very secure means of communication</a:t>
            </a:r>
          </a:p>
          <a:p>
            <a:pPr lvl="1"/>
            <a:r>
              <a:rPr lang="en-NZ" dirty="0"/>
              <a:t>Can be read in transit</a:t>
            </a:r>
          </a:p>
          <a:p>
            <a:pPr lvl="1"/>
            <a:r>
              <a:rPr lang="en-NZ" dirty="0"/>
              <a:t>Can be read by the mail server administrator or stolen from the mail server</a:t>
            </a:r>
          </a:p>
          <a:p>
            <a:r>
              <a:rPr lang="en-NZ" dirty="0"/>
              <a:t>Email in employment</a:t>
            </a:r>
          </a:p>
          <a:p>
            <a:pPr lvl="1"/>
            <a:r>
              <a:rPr lang="en-NZ" dirty="0"/>
              <a:t>Generally, employers reserve the right to read your emails on the company’s email system</a:t>
            </a:r>
          </a:p>
          <a:p>
            <a:r>
              <a:rPr lang="en-NZ" dirty="0"/>
              <a:t>Making email more secure</a:t>
            </a:r>
          </a:p>
          <a:p>
            <a:pPr lvl="1"/>
            <a:r>
              <a:rPr lang="en-NZ" dirty="0"/>
              <a:t>Email encryption tools such as PGP</a:t>
            </a:r>
          </a:p>
          <a:p>
            <a:pPr lvl="2"/>
            <a:r>
              <a:rPr lang="en-NZ" dirty="0"/>
              <a:t>Some email clients have encryption functionality</a:t>
            </a:r>
          </a:p>
          <a:p>
            <a:pPr lvl="1"/>
            <a:r>
              <a:rPr lang="en-NZ" dirty="0"/>
              <a:t>Keep your account details secure and use 2FA</a:t>
            </a:r>
          </a:p>
          <a:p>
            <a:pPr lvl="2"/>
            <a:endParaRPr lang="en-NZ" dirty="0"/>
          </a:p>
          <a:p>
            <a:pPr lvl="1"/>
            <a:endParaRPr lang="en-NZ" dirty="0"/>
          </a:p>
          <a:p>
            <a:endParaRPr lang="en-NZ" dirty="0"/>
          </a:p>
        </p:txBody>
      </p:sp>
      <p:pic>
        <p:nvPicPr>
          <p:cNvPr id="3076" name="Picture 4" descr="https://www.zixcorp.com/sites/default/files/wp-content/uploads/2014/06/shutterstock_164932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63" y="4539234"/>
            <a:ext cx="1995678" cy="1995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09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Unsolicited, bulk email containing promises of money, fame, free prizes etc.</a:t>
            </a:r>
          </a:p>
          <a:p>
            <a:pPr lvl="1"/>
            <a:r>
              <a:rPr lang="en-NZ" dirty="0"/>
              <a:t>Name comes from the Monty Python </a:t>
            </a:r>
            <a:r>
              <a:rPr lang="en-NZ" i="1" dirty="0"/>
              <a:t>Spam</a:t>
            </a:r>
            <a:r>
              <a:rPr lang="en-NZ" dirty="0"/>
              <a:t> </a:t>
            </a:r>
            <a:r>
              <a:rPr lang="en-NZ" dirty="0">
                <a:hlinkClick r:id="rId3"/>
              </a:rPr>
              <a:t>sketch</a:t>
            </a:r>
            <a:endParaRPr lang="en-NZ" dirty="0"/>
          </a:p>
          <a:p>
            <a:r>
              <a:rPr lang="en-NZ" dirty="0"/>
              <a:t>A major problem; in 2010, approx. 80% of emails were spam</a:t>
            </a:r>
          </a:p>
          <a:p>
            <a:r>
              <a:rPr lang="en-NZ" dirty="0"/>
              <a:t>Some spam emails contain attachments or links that can infect a computer with malware</a:t>
            </a:r>
          </a:p>
          <a:p>
            <a:r>
              <a:rPr lang="en-NZ" dirty="0"/>
              <a:t>Most email providers have spam filters that divert spam emails to the Junk folder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" y="5776249"/>
            <a:ext cx="83724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1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hlinkClick r:id="rId3"/>
              </a:rPr>
              <a:t>Unsolicited Electronic Messages Act 2007</a:t>
            </a:r>
            <a:endParaRPr lang="en-NZ" dirty="0"/>
          </a:p>
          <a:p>
            <a:pPr lvl="1"/>
            <a:r>
              <a:rPr lang="en-NZ" dirty="0"/>
              <a:t>Aim: reduce the harm caused by spam, require an unsubscribe feature and deter people from sending spam</a:t>
            </a:r>
          </a:p>
          <a:p>
            <a:r>
              <a:rPr lang="en-NZ" dirty="0"/>
              <a:t>The Act regulates </a:t>
            </a:r>
            <a:r>
              <a:rPr lang="en-NZ" b="1" dirty="0"/>
              <a:t>commercial electronic messages</a:t>
            </a:r>
            <a:r>
              <a:rPr lang="en-NZ" dirty="0"/>
              <a:t>; any message that promotes a good or service</a:t>
            </a:r>
          </a:p>
          <a:p>
            <a:pPr lvl="1"/>
            <a:r>
              <a:rPr lang="en-NZ" dirty="0"/>
              <a:t>E</a:t>
            </a:r>
            <a:r>
              <a:rPr lang="en-NZ" b="1" dirty="0"/>
              <a:t>lectronic message</a:t>
            </a:r>
            <a:r>
              <a:rPr lang="en-NZ" dirty="0"/>
              <a:t> is any message sent using a telecommunications service (</a:t>
            </a:r>
            <a:r>
              <a:rPr lang="en-NZ" dirty="0" err="1"/>
              <a:t>eg</a:t>
            </a:r>
            <a:r>
              <a:rPr lang="en-NZ" dirty="0"/>
              <a:t>. email, fax, txt)</a:t>
            </a:r>
          </a:p>
          <a:p>
            <a:r>
              <a:rPr lang="en-NZ" dirty="0"/>
              <a:t>The Act applies to anyone who lives or does business in NZ</a:t>
            </a:r>
          </a:p>
        </p:txBody>
      </p:sp>
    </p:spTree>
    <p:extLst>
      <p:ext uri="{BB962C8B-B14F-4D97-AF65-F5344CB8AC3E}">
        <p14:creationId xmlns:p14="http://schemas.microsoft.com/office/powerpoint/2010/main" val="333054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Act prohibits:</a:t>
            </a:r>
          </a:p>
          <a:p>
            <a:pPr lvl="1"/>
            <a:r>
              <a:rPr lang="en-NZ" dirty="0"/>
              <a:t>sending an unsolicited commercial electronic message with a NZ link</a:t>
            </a:r>
          </a:p>
          <a:p>
            <a:pPr lvl="1"/>
            <a:r>
              <a:rPr lang="en-NZ" dirty="0"/>
              <a:t>sending a commercial electronic message without sender information</a:t>
            </a:r>
          </a:p>
          <a:p>
            <a:pPr lvl="1"/>
            <a:r>
              <a:rPr lang="en-NZ" dirty="0"/>
              <a:t>sending a commercial electronic message without an unsubscribe function</a:t>
            </a:r>
          </a:p>
          <a:p>
            <a:r>
              <a:rPr lang="en-NZ" dirty="0"/>
              <a:t>Penalties include:</a:t>
            </a:r>
          </a:p>
          <a:p>
            <a:pPr lvl="1"/>
            <a:r>
              <a:rPr lang="en-NZ" dirty="0"/>
              <a:t>Fines of up to $200,000</a:t>
            </a:r>
          </a:p>
          <a:p>
            <a:pPr lvl="1"/>
            <a:r>
              <a:rPr lang="en-NZ" dirty="0"/>
              <a:t>Payment of compensation to people affected by the spam</a:t>
            </a:r>
          </a:p>
          <a:p>
            <a:pPr lvl="1"/>
            <a:endParaRPr lang="en-NZ" dirty="0"/>
          </a:p>
          <a:p>
            <a:pPr lvl="1"/>
            <a:endParaRPr lang="en-NZ" dirty="0"/>
          </a:p>
        </p:txBody>
      </p:sp>
      <p:pic>
        <p:nvPicPr>
          <p:cNvPr id="1026" name="Picture 2" descr="http://www.texasenterprise.utexas.edu/sites/texasenterprise.utexas.edu/files/SpamRankingsTxE3x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5" y="5397398"/>
            <a:ext cx="2223586" cy="133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4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Inbox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smart way of managing your email</a:t>
            </a:r>
          </a:p>
          <a:p>
            <a:r>
              <a:rPr lang="en-US" dirty="0"/>
              <a:t>More productive</a:t>
            </a:r>
          </a:p>
          <a:p>
            <a:r>
              <a:rPr lang="en-US" dirty="0"/>
              <a:t>Reduces stress</a:t>
            </a:r>
          </a:p>
        </p:txBody>
      </p:sp>
    </p:spTree>
    <p:extLst>
      <p:ext uri="{BB962C8B-B14F-4D97-AF65-F5344CB8AC3E}">
        <p14:creationId xmlns:p14="http://schemas.microsoft.com/office/powerpoint/2010/main" val="321930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</a:t>
            </a:r>
            <a:r>
              <a:rPr lang="en-US" dirty="0" err="1"/>
              <a:t>ettiquete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</a:t>
            </a:r>
            <a:r>
              <a:rPr lang="mr-IN" dirty="0"/>
              <a:t>’</a:t>
            </a:r>
            <a:r>
              <a:rPr lang="en-US" dirty="0"/>
              <a:t>t send work related emails outside of normal working hours</a:t>
            </a:r>
          </a:p>
          <a:p>
            <a:r>
              <a:rPr lang="en-US" dirty="0"/>
              <a:t>After 5pm</a:t>
            </a:r>
          </a:p>
          <a:p>
            <a:r>
              <a:rPr lang="en-US" dirty="0"/>
              <a:t>At weekends</a:t>
            </a:r>
          </a:p>
        </p:txBody>
      </p:sp>
    </p:spTree>
    <p:extLst>
      <p:ext uri="{BB962C8B-B14F-4D97-AF65-F5344CB8AC3E}">
        <p14:creationId xmlns:p14="http://schemas.microsoft.com/office/powerpoint/2010/main" val="1355379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Instant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Instant Messaging (IM) is a way of immediately sending messages over the Internet</a:t>
            </a:r>
          </a:p>
          <a:p>
            <a:r>
              <a:rPr lang="en-NZ" dirty="0"/>
              <a:t>A synchronous means of communication</a:t>
            </a:r>
          </a:p>
          <a:p>
            <a:r>
              <a:rPr lang="en-NZ" dirty="0"/>
              <a:t>In 2015, there were around 3.2 billion IM accounts. </a:t>
            </a:r>
            <a:r>
              <a:rPr lang="en-NZ" dirty="0" err="1"/>
              <a:t>Whatsapp</a:t>
            </a:r>
            <a:r>
              <a:rPr lang="en-NZ" dirty="0"/>
              <a:t> and FB Messenger were the most popular IM apps</a:t>
            </a:r>
          </a:p>
          <a:p>
            <a:r>
              <a:rPr lang="en-NZ" dirty="0"/>
              <a:t>Some IM apps offer end-to-end encryption for conversations (</a:t>
            </a:r>
            <a:r>
              <a:rPr lang="en-NZ" dirty="0" err="1"/>
              <a:t>eg</a:t>
            </a:r>
            <a:r>
              <a:rPr lang="en-NZ" dirty="0"/>
              <a:t>. Telegram, FB Messenger)</a:t>
            </a:r>
          </a:p>
          <a:p>
            <a:endParaRPr lang="en-NZ" dirty="0"/>
          </a:p>
        </p:txBody>
      </p:sp>
      <p:pic>
        <p:nvPicPr>
          <p:cNvPr id="2050" name="Picture 2" descr="https://media.licdn.com/mpr/mpr/AAEAAQAAAAAAAAVfAAAAJDEwNDIyZThmLTlhODItNDlkZS1iNWZkLWRmNDdhMjgzYWIw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615" y="5372793"/>
            <a:ext cx="2184771" cy="1253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62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Instant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Sender’s IM client connects to the server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92" y="2560321"/>
            <a:ext cx="6713090" cy="33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50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Instant messaging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Server helps clients to exchange IP addresses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02" y="2220843"/>
            <a:ext cx="7259637" cy="34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5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at how different types of electronic communication work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Instant messaging</a:t>
            </a:r>
          </a:p>
          <a:p>
            <a:pPr lvl="1"/>
            <a:r>
              <a:rPr lang="en-US" dirty="0"/>
              <a:t>Forums</a:t>
            </a:r>
          </a:p>
          <a:p>
            <a:r>
              <a:rPr lang="en-US" dirty="0"/>
              <a:t>Issues with electronic communication</a:t>
            </a:r>
          </a:p>
          <a:p>
            <a:pPr lvl="1"/>
            <a:r>
              <a:rPr lang="en-US" dirty="0"/>
              <a:t>Spam</a:t>
            </a:r>
          </a:p>
          <a:p>
            <a:pPr lvl="1"/>
            <a:r>
              <a:rPr lang="en-US" dirty="0"/>
              <a:t>Netiquette</a:t>
            </a:r>
          </a:p>
          <a:p>
            <a:pPr lvl="1"/>
            <a:r>
              <a:rPr lang="en-US" dirty="0"/>
              <a:t>Security issues</a:t>
            </a:r>
          </a:p>
          <a:p>
            <a:pPr lvl="1"/>
            <a:r>
              <a:rPr lang="en-US" dirty="0"/>
              <a:t>Authenticating users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0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Instant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Once connected, sender and recipient can chat without needing the server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69" y="2762794"/>
            <a:ext cx="6657063" cy="3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2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Forums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Forums are an online discussion group about a particular topic</a:t>
            </a:r>
          </a:p>
          <a:p>
            <a:r>
              <a:rPr lang="en-NZ" dirty="0"/>
              <a:t>A form of asynchronous communication</a:t>
            </a:r>
          </a:p>
          <a:p>
            <a:r>
              <a:rPr lang="en-NZ" dirty="0"/>
              <a:t>Different kinds of forums:</a:t>
            </a:r>
          </a:p>
          <a:p>
            <a:pPr lvl="1"/>
            <a:r>
              <a:rPr lang="en-NZ" dirty="0"/>
              <a:t>Class forums </a:t>
            </a:r>
            <a:r>
              <a:rPr lang="en-NZ"/>
              <a:t>for courses</a:t>
            </a:r>
          </a:p>
          <a:p>
            <a:pPr lvl="1"/>
            <a:r>
              <a:rPr lang="en-NZ" dirty="0"/>
              <a:t>Apps have forums where users can help each other (</a:t>
            </a:r>
            <a:r>
              <a:rPr lang="en-NZ" dirty="0" err="1"/>
              <a:t>eg</a:t>
            </a:r>
            <a:r>
              <a:rPr lang="en-NZ" dirty="0"/>
              <a:t>. OpenOffice </a:t>
            </a:r>
            <a:r>
              <a:rPr lang="en-NZ" dirty="0">
                <a:hlinkClick r:id="rId3"/>
              </a:rPr>
              <a:t>forum</a:t>
            </a:r>
            <a:r>
              <a:rPr lang="en-NZ" dirty="0"/>
              <a:t>)</a:t>
            </a:r>
          </a:p>
          <a:p>
            <a:pPr lvl="1"/>
            <a:r>
              <a:rPr lang="en-NZ" dirty="0"/>
              <a:t>Forums for discussing different topics (</a:t>
            </a:r>
            <a:r>
              <a:rPr lang="en-NZ" dirty="0" err="1"/>
              <a:t>eg</a:t>
            </a:r>
            <a:r>
              <a:rPr lang="en-NZ" dirty="0"/>
              <a:t>. forum on </a:t>
            </a:r>
            <a:r>
              <a:rPr lang="en-NZ" dirty="0">
                <a:hlinkClick r:id="rId4"/>
              </a:rPr>
              <a:t>airplanes</a:t>
            </a:r>
            <a:r>
              <a:rPr lang="en-NZ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22125"/>
          <a:stretch/>
        </p:blipFill>
        <p:spPr>
          <a:xfrm>
            <a:off x="4498848" y="4988765"/>
            <a:ext cx="4166054" cy="170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4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Parts of a forum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047" y="2020656"/>
            <a:ext cx="7259637" cy="3613614"/>
          </a:xfrm>
          <a:prstGeom prst="rect">
            <a:avLst/>
          </a:prstGeom>
        </p:spPr>
      </p:pic>
      <p:sp>
        <p:nvSpPr>
          <p:cNvPr id="11" name="Rectangle 5"/>
          <p:cNvSpPr>
            <a:spLocks/>
          </p:cNvSpPr>
          <p:nvPr/>
        </p:nvSpPr>
        <p:spPr bwMode="auto">
          <a:xfrm>
            <a:off x="4596841" y="1620435"/>
            <a:ext cx="2216806" cy="28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Topic (aka thread)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4146137" y="1762038"/>
            <a:ext cx="450704" cy="37563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Right Bracket 13"/>
          <p:cNvSpPr/>
          <p:nvPr/>
        </p:nvSpPr>
        <p:spPr>
          <a:xfrm>
            <a:off x="7791588" y="4533900"/>
            <a:ext cx="45719" cy="923960"/>
          </a:xfrm>
          <a:prstGeom prst="rightBracket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>
            <a:off x="7096125" y="6091120"/>
            <a:ext cx="653766" cy="2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Post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7677287" y="4886325"/>
            <a:ext cx="492539" cy="1262063"/>
          </a:xfrm>
          <a:custGeom>
            <a:avLst/>
            <a:gdLst>
              <a:gd name="connsiteX0" fmla="*/ 0 w 377942"/>
              <a:gd name="connsiteY0" fmla="*/ 0 h 728663"/>
              <a:gd name="connsiteX1" fmla="*/ 377942 w 377942"/>
              <a:gd name="connsiteY1" fmla="*/ 728663 h 728663"/>
              <a:gd name="connsiteX0" fmla="*/ 125995 w 503937"/>
              <a:gd name="connsiteY0" fmla="*/ 0 h 728663"/>
              <a:gd name="connsiteX1" fmla="*/ 503937 w 503937"/>
              <a:gd name="connsiteY1" fmla="*/ 728663 h 728663"/>
              <a:gd name="connsiteX0" fmla="*/ 0 w 763705"/>
              <a:gd name="connsiteY0" fmla="*/ 0 h 754857"/>
              <a:gd name="connsiteX1" fmla="*/ 763705 w 763705"/>
              <a:gd name="connsiteY1" fmla="*/ 754857 h 754857"/>
              <a:gd name="connsiteX0" fmla="*/ 0 w 763705"/>
              <a:gd name="connsiteY0" fmla="*/ 5222 h 760079"/>
              <a:gd name="connsiteX1" fmla="*/ 763705 w 763705"/>
              <a:gd name="connsiteY1" fmla="*/ 760079 h 760079"/>
              <a:gd name="connsiteX0" fmla="*/ 0 w 654167"/>
              <a:gd name="connsiteY0" fmla="*/ 6010 h 682286"/>
              <a:gd name="connsiteX1" fmla="*/ 654167 w 654167"/>
              <a:gd name="connsiteY1" fmla="*/ 682286 h 682286"/>
              <a:gd name="connsiteX0" fmla="*/ 140870 w 795037"/>
              <a:gd name="connsiteY0" fmla="*/ 0 h 676276"/>
              <a:gd name="connsiteX1" fmla="*/ 795037 w 795037"/>
              <a:gd name="connsiteY1" fmla="*/ 676276 h 676276"/>
              <a:gd name="connsiteX0" fmla="*/ 294434 w 583560"/>
              <a:gd name="connsiteY0" fmla="*/ 0 h 627730"/>
              <a:gd name="connsiteX1" fmla="*/ 583560 w 583560"/>
              <a:gd name="connsiteY1" fmla="*/ 627730 h 627730"/>
              <a:gd name="connsiteX0" fmla="*/ 549821 w 838947"/>
              <a:gd name="connsiteY0" fmla="*/ 0 h 627730"/>
              <a:gd name="connsiteX1" fmla="*/ 838947 w 838947"/>
              <a:gd name="connsiteY1" fmla="*/ 627730 h 62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8947" h="627730">
                <a:moveTo>
                  <a:pt x="549821" y="0"/>
                </a:moveTo>
                <a:cubicBezTo>
                  <a:pt x="-325582" y="7475"/>
                  <a:pt x="-101421" y="353885"/>
                  <a:pt x="838947" y="62773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6971210" y="1947974"/>
            <a:ext cx="866097" cy="55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Quote button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 flipV="1">
            <a:off x="7434981" y="2502092"/>
            <a:ext cx="0" cy="997609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1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Parts of a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Moderator: a forum user who can edit, delete or move posts or threads to help keep the forum tidy and organised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96374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Issues - attachments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An attachment is a file that is included within an email message, IM message or even a forum post</a:t>
            </a:r>
          </a:p>
          <a:p>
            <a:r>
              <a:rPr lang="en-NZ" dirty="0"/>
              <a:t>Attachments may contain malicious content so never open an attachment unless you are sure it is from a reliable source</a:t>
            </a:r>
          </a:p>
          <a:p>
            <a:pPr lvl="1"/>
            <a:r>
              <a:rPr lang="en-NZ" dirty="0"/>
              <a:t>Another precaution is to scan the </a:t>
            </a:r>
            <a:br>
              <a:rPr lang="en-NZ" dirty="0"/>
            </a:br>
            <a:r>
              <a:rPr lang="en-NZ" dirty="0"/>
              <a:t>attachment using an anti-virus</a:t>
            </a:r>
            <a:br>
              <a:rPr lang="en-NZ" dirty="0"/>
            </a:br>
            <a:r>
              <a:rPr lang="en-NZ" dirty="0"/>
              <a:t>program</a:t>
            </a:r>
          </a:p>
          <a:p>
            <a:r>
              <a:rPr lang="en-NZ" dirty="0"/>
              <a:t>Attachments have been the</a:t>
            </a:r>
            <a:br>
              <a:rPr lang="en-NZ" dirty="0"/>
            </a:br>
            <a:r>
              <a:rPr lang="en-NZ" dirty="0"/>
              <a:t>main way that </a:t>
            </a:r>
            <a:r>
              <a:rPr lang="en-NZ" dirty="0" err="1"/>
              <a:t>Cryptolocker</a:t>
            </a:r>
            <a:br>
              <a:rPr lang="en-NZ" dirty="0"/>
            </a:br>
            <a:r>
              <a:rPr lang="en-NZ" dirty="0"/>
              <a:t>ransomware has spread</a:t>
            </a:r>
          </a:p>
        </p:txBody>
      </p:sp>
      <p:pic>
        <p:nvPicPr>
          <p:cNvPr id="3074" name="Picture 2" descr="https://networkingiowa.files.wordpress.com/2013/11/email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0800" y="3365500"/>
            <a:ext cx="3111500" cy="3321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46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Issues - misrepresentation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People can misrepresent themselves using electronic communication</a:t>
            </a:r>
          </a:p>
          <a:p>
            <a:pPr lvl="1"/>
            <a:r>
              <a:rPr lang="en-NZ" dirty="0"/>
              <a:t>Phishing emails claiming to be from your bank</a:t>
            </a:r>
          </a:p>
          <a:p>
            <a:pPr lvl="1"/>
            <a:r>
              <a:rPr lang="en-NZ" dirty="0"/>
              <a:t>False profiles on dating apps and social media</a:t>
            </a:r>
          </a:p>
          <a:p>
            <a:r>
              <a:rPr lang="en-NZ" dirty="0"/>
              <a:t>Always worth double-checking a message with the purported sender if you’re suspicious</a:t>
            </a:r>
          </a:p>
          <a:p>
            <a:pPr lvl="1"/>
            <a:endParaRPr lang="en-NZ" dirty="0"/>
          </a:p>
        </p:txBody>
      </p:sp>
      <p:pic>
        <p:nvPicPr>
          <p:cNvPr id="4098" name="Picture 2" descr="http://www.mailshark.com.au/wp-content/uploads/2015/02/MailShark-Kiwi-Bank-sc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4094103"/>
            <a:ext cx="3227158" cy="2659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-media-cache-ak0.pinimg.com/originals/a3/57/2f/a3572f0a73f94b19347aefff0200d3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19" y="4094102"/>
            <a:ext cx="3034306" cy="2659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13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Issues – Netiquette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Etiquette on the Internet; what is socially acceptable when communicating online</a:t>
            </a:r>
          </a:p>
          <a:p>
            <a:r>
              <a:rPr lang="en-NZ" dirty="0"/>
              <a:t>Examples:</a:t>
            </a:r>
          </a:p>
          <a:p>
            <a:pPr lvl="1"/>
            <a:r>
              <a:rPr lang="en-NZ" dirty="0"/>
              <a:t>Having a greeting and signature in your emails</a:t>
            </a:r>
          </a:p>
          <a:p>
            <a:pPr lvl="1"/>
            <a:r>
              <a:rPr lang="en-NZ" dirty="0"/>
              <a:t>Not using your </a:t>
            </a:r>
            <a:r>
              <a:rPr lang="en-NZ" dirty="0" err="1"/>
              <a:t>cellphone</a:t>
            </a:r>
            <a:r>
              <a:rPr lang="en-NZ" dirty="0"/>
              <a:t> in libraries and quiet spaces</a:t>
            </a:r>
          </a:p>
          <a:p>
            <a:r>
              <a:rPr lang="en-US" dirty="0"/>
              <a:t>Some reading:</a:t>
            </a:r>
          </a:p>
          <a:p>
            <a:pPr lvl="1"/>
            <a:r>
              <a:rPr lang="en-US" dirty="0">
                <a:hlinkClick r:id="rId3"/>
              </a:rPr>
              <a:t>http://www.101emailetiquettetips.com/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http://www.faqs.org/rfcs/rfc1855.html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5"/>
              </a:rPr>
              <a:t>http://www.albion.com/netiquette/</a:t>
            </a:r>
            <a:r>
              <a:rPr lang="en-US" dirty="0"/>
              <a:t>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88978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protocol should I choose on my email client if I want to access my emails using multiple devices?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IMAP</a:t>
            </a:r>
          </a:p>
          <a:p>
            <a:r>
              <a:rPr lang="en-US" dirty="0"/>
              <a:t>What is the difference between synchronous and asynchronous communications?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Synchronous communications means the recipient receives the message immediately but asynchronous means the recipient gets the message after some time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387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Exercises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a forum, what is a reply to a topic or thread called?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Post</a:t>
            </a:r>
          </a:p>
          <a:p>
            <a:endParaRPr lang="en-US" dirty="0"/>
          </a:p>
          <a:p>
            <a:r>
              <a:rPr lang="en-US" dirty="0"/>
              <a:t>What is the domain name in this email address?</a:t>
            </a:r>
          </a:p>
          <a:p>
            <a:pPr marL="0" indent="0" algn="ctr">
              <a:buNone/>
            </a:pPr>
            <a:r>
              <a:rPr lang="en-US" dirty="0"/>
              <a:t>customer.help@</a:t>
            </a:r>
            <a:r>
              <a:rPr lang="en-US" b="1" dirty="0"/>
              <a:t>pizza.co.nz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endParaRPr lang="en-NZ" dirty="0"/>
          </a:p>
        </p:txBody>
      </p:sp>
      <p:sp>
        <p:nvSpPr>
          <p:cNvPr id="4" name="Left Brace 3"/>
          <p:cNvSpPr/>
          <p:nvPr/>
        </p:nvSpPr>
        <p:spPr>
          <a:xfrm rot="16200000">
            <a:off x="4734019" y="3974974"/>
            <a:ext cx="585926" cy="1629056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46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F6F0-42CA-2049-97A8-F1A81A84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 to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A56B2-8B87-FC4C-B445-9064F2060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IPv6 has 2</a:t>
            </a:r>
            <a:r>
              <a:rPr lang="en-US" baseline="30000" dirty="0"/>
              <a:t>32 </a:t>
            </a:r>
            <a:r>
              <a:rPr lang="en-US" dirty="0"/>
              <a:t>addresses ~ 4.3 billion</a:t>
            </a:r>
          </a:p>
          <a:p>
            <a:r>
              <a:rPr lang="en-US" dirty="0"/>
              <a:t>Auckland student email – might be private</a:t>
            </a:r>
          </a:p>
          <a:p>
            <a:r>
              <a:rPr lang="en-US" dirty="0" err="1"/>
              <a:t>Vram</a:t>
            </a:r>
            <a:r>
              <a:rPr lang="en-US" dirty="0"/>
              <a:t> and Ram are usually specified separately in computer specifications, but both are volatile</a:t>
            </a:r>
          </a:p>
          <a:p>
            <a:r>
              <a:rPr lang="en-US" dirty="0"/>
              <a:t>Speed of electromagnetic waves ~ </a:t>
            </a:r>
            <a:r>
              <a:rPr lang="en-US"/>
              <a:t>50%-99% </a:t>
            </a:r>
            <a:r>
              <a:rPr lang="en-US" dirty="0"/>
              <a:t>the speed of light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5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Mail; a system for sending and receiving messages over the Internet</a:t>
            </a:r>
          </a:p>
          <a:p>
            <a:r>
              <a:rPr lang="en-US" dirty="0"/>
              <a:t>An asynchronous means of communication</a:t>
            </a:r>
          </a:p>
          <a:p>
            <a:r>
              <a:rPr lang="en-US" dirty="0"/>
              <a:t>Necessary to know the address of the recipient in order to send an email message</a:t>
            </a:r>
          </a:p>
        </p:txBody>
      </p:sp>
      <p:pic>
        <p:nvPicPr>
          <p:cNvPr id="2050" name="Picture 2" descr="http://blog.escanav.com/wp-content/uploads/2014/09/email_provi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92" y="4102100"/>
            <a:ext cx="2433216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2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was invented in 1972. Three main protocols: POP3, IMAP, SMTP</a:t>
            </a:r>
          </a:p>
          <a:p>
            <a:r>
              <a:rPr lang="en-US" dirty="0"/>
              <a:t>IM and forums are other forms of electronic communication</a:t>
            </a:r>
          </a:p>
          <a:p>
            <a:r>
              <a:rPr lang="en-US" dirty="0"/>
              <a:t>Issues with electronic communication:</a:t>
            </a:r>
          </a:p>
          <a:p>
            <a:pPr lvl="1"/>
            <a:r>
              <a:rPr lang="en-US" dirty="0"/>
              <a:t>Spam</a:t>
            </a:r>
          </a:p>
          <a:p>
            <a:pPr lvl="1"/>
            <a:r>
              <a:rPr lang="en-US" dirty="0"/>
              <a:t>Attachments containing malware</a:t>
            </a:r>
          </a:p>
          <a:p>
            <a:pPr lvl="1"/>
            <a:r>
              <a:rPr lang="en-US" dirty="0"/>
              <a:t>Senders misrepresenting themselves</a:t>
            </a:r>
          </a:p>
          <a:p>
            <a:pPr lvl="1"/>
            <a:r>
              <a:rPr lang="en-US" dirty="0"/>
              <a:t>Securing communications using encryption, protecting account details, 2FA</a:t>
            </a:r>
          </a:p>
          <a:p>
            <a:pPr lvl="1"/>
            <a:r>
              <a:rPr lang="en-US" dirty="0"/>
              <a:t>Netiquette</a:t>
            </a:r>
          </a:p>
          <a:p>
            <a:pPr lvl="1"/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3864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1960s: initially, people would leave messages for each other on a mainframe</a:t>
            </a:r>
          </a:p>
          <a:p>
            <a:pPr lvl="1"/>
            <a:r>
              <a:rPr lang="en-NZ" dirty="0"/>
              <a:t>However, there was no way to send messages to people using other mainframes</a:t>
            </a:r>
          </a:p>
          <a:p>
            <a:r>
              <a:rPr lang="en-NZ" dirty="0"/>
              <a:t>1969: ARPANET connected mainframes together, providing the foundation for email</a:t>
            </a:r>
          </a:p>
          <a:p>
            <a:r>
              <a:rPr lang="en-NZ" dirty="0"/>
              <a:t>1972: Ray Tomlinson sends the first email, with addresses using the @ symbol</a:t>
            </a:r>
          </a:p>
          <a:p>
            <a:r>
              <a:rPr lang="en-NZ" dirty="0"/>
              <a:t>1976: email makes up 75% of </a:t>
            </a:r>
            <a:br>
              <a:rPr lang="en-NZ" dirty="0"/>
            </a:br>
            <a:r>
              <a:rPr lang="en-NZ" dirty="0"/>
              <a:t>ARPANET’s traffic</a:t>
            </a:r>
          </a:p>
          <a:p>
            <a:endParaRPr lang="en-NZ" dirty="0"/>
          </a:p>
        </p:txBody>
      </p:sp>
      <p:pic>
        <p:nvPicPr>
          <p:cNvPr id="1026" name="Picture 2" descr="https://www.wired.com/wp-content/uploads/blogs/wiredenterprise/wp-content/uploads/2012/08/ray-tomlinson-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56" y="4813594"/>
            <a:ext cx="3206622" cy="1806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2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NZ" sz="3500" dirty="0"/>
              <a:t>damir.azhar@auckland.ac.nz</a:t>
            </a: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1097280" y="5067300"/>
            <a:ext cx="1783080" cy="115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Local part of the address, often a username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988820" y="4243484"/>
            <a:ext cx="304800" cy="823816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837116" y="4103426"/>
            <a:ext cx="280524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4014656" y="4103426"/>
            <a:ext cx="2995744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 flipV="1">
            <a:off x="5791200" y="4243484"/>
            <a:ext cx="304800" cy="823816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052060" y="5067719"/>
            <a:ext cx="1783080" cy="115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Domain name of the email server</a:t>
            </a:r>
          </a:p>
        </p:txBody>
      </p:sp>
    </p:spTree>
    <p:extLst>
      <p:ext uri="{BB962C8B-B14F-4D97-AF65-F5344CB8AC3E}">
        <p14:creationId xmlns:p14="http://schemas.microsoft.com/office/powerpoint/2010/main" val="164860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– composing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20" y="1814801"/>
            <a:ext cx="4069760" cy="4669126"/>
          </a:xfrm>
        </p:spPr>
      </p:pic>
      <p:grpSp>
        <p:nvGrpSpPr>
          <p:cNvPr id="22" name="Group 21"/>
          <p:cNvGrpSpPr/>
          <p:nvPr/>
        </p:nvGrpSpPr>
        <p:grpSpPr>
          <a:xfrm>
            <a:off x="6304164" y="2442214"/>
            <a:ext cx="1814184" cy="1028350"/>
            <a:chOff x="6304164" y="2442214"/>
            <a:chExt cx="1814184" cy="1028350"/>
          </a:xfrm>
        </p:grpSpPr>
        <p:sp>
          <p:nvSpPr>
            <p:cNvPr id="7" name="Right Bracket 6"/>
            <p:cNvSpPr/>
            <p:nvPr/>
          </p:nvSpPr>
          <p:spPr>
            <a:xfrm>
              <a:off x="6304164" y="2442214"/>
              <a:ext cx="45719" cy="1028350"/>
            </a:xfrm>
            <a:prstGeom prst="rightBracke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5"/>
            <p:cNvSpPr>
              <a:spLocks/>
            </p:cNvSpPr>
            <p:nvPr/>
          </p:nvSpPr>
          <p:spPr bwMode="auto">
            <a:xfrm>
              <a:off x="6995453" y="2814078"/>
              <a:ext cx="1122895" cy="28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>
              <a:lvl1pPr marL="396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Helvetica" panose="020B0604020202020204" pitchFamily="34" charset="0"/>
                  <a:ea typeface="ヒラギノ角ゴ ProN W3" charset="-128"/>
                  <a:sym typeface="Helvetica" panose="020B0604020202020204" pitchFamily="34" charset="0"/>
                </a:rPr>
                <a:t>Headers</a:t>
              </a: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6349884" y="2967304"/>
              <a:ext cx="61202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" name="Rectangle 5"/>
          <p:cNvSpPr>
            <a:spLocks/>
          </p:cNvSpPr>
          <p:nvPr/>
        </p:nvSpPr>
        <p:spPr bwMode="auto">
          <a:xfrm>
            <a:off x="1293945" y="1426258"/>
            <a:ext cx="905395" cy="2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Sender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 flipV="1">
            <a:off x="2182089" y="1624105"/>
            <a:ext cx="872835" cy="81810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830954" y="1934234"/>
            <a:ext cx="1173619" cy="2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Recipient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2004572" y="2123509"/>
            <a:ext cx="1050351" cy="5947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Rectangle 5"/>
          <p:cNvSpPr>
            <a:spLocks/>
          </p:cNvSpPr>
          <p:nvPr/>
        </p:nvSpPr>
        <p:spPr bwMode="auto">
          <a:xfrm>
            <a:off x="334468" y="2403522"/>
            <a:ext cx="1548011" cy="50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Carbon Copy (CC)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 flipV="1">
            <a:off x="1694687" y="2798471"/>
            <a:ext cx="1360235" cy="11302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5"/>
          <p:cNvSpPr>
            <a:spLocks/>
          </p:cNvSpPr>
          <p:nvPr/>
        </p:nvSpPr>
        <p:spPr bwMode="auto">
          <a:xfrm>
            <a:off x="301687" y="3155540"/>
            <a:ext cx="1560035" cy="63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Blind carbon copy (BCC)</a:t>
            </a: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1861722" y="3154233"/>
            <a:ext cx="1204665" cy="15221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492964" y="3943529"/>
            <a:ext cx="1093589" cy="2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Subject</a:t>
            </a: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1428055" y="3414865"/>
            <a:ext cx="1626865" cy="64282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304164" y="3543516"/>
            <a:ext cx="1814183" cy="2735364"/>
            <a:chOff x="6304164" y="2442214"/>
            <a:chExt cx="1814183" cy="2735364"/>
          </a:xfrm>
        </p:grpSpPr>
        <p:sp>
          <p:nvSpPr>
            <p:cNvPr id="32" name="Right Bracket 31"/>
            <p:cNvSpPr/>
            <p:nvPr/>
          </p:nvSpPr>
          <p:spPr>
            <a:xfrm>
              <a:off x="6304164" y="2442214"/>
              <a:ext cx="45720" cy="2735364"/>
            </a:xfrm>
            <a:prstGeom prst="rightBracke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3" name="Rectangle 5"/>
            <p:cNvSpPr>
              <a:spLocks/>
            </p:cNvSpPr>
            <p:nvPr/>
          </p:nvSpPr>
          <p:spPr bwMode="auto">
            <a:xfrm>
              <a:off x="6995452" y="3563598"/>
              <a:ext cx="1122895" cy="28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>
              <a:lvl1pPr marL="396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Helvetica" panose="020B0604020202020204" pitchFamily="34" charset="0"/>
                  <a:ea typeface="ヒラギノ角ゴ ProN W3" charset="-128"/>
                  <a:sym typeface="Helvetica" panose="020B0604020202020204" pitchFamily="34" charset="0"/>
                </a:rPr>
                <a:t>Message body</a:t>
              </a:r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6349883" y="3759784"/>
              <a:ext cx="61202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39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Protocol: a standard for communicating</a:t>
            </a:r>
          </a:p>
          <a:p>
            <a:r>
              <a:rPr lang="en-NZ" dirty="0"/>
              <a:t>These email protocols are used by email clients (</a:t>
            </a:r>
            <a:r>
              <a:rPr lang="en-NZ" dirty="0" err="1"/>
              <a:t>eg</a:t>
            </a:r>
            <a:r>
              <a:rPr lang="en-NZ" dirty="0"/>
              <a:t>. Outlook, Apple Mail) to send and receive email</a:t>
            </a:r>
          </a:p>
          <a:p>
            <a:pPr lvl="1"/>
            <a:r>
              <a:rPr lang="en-NZ" dirty="0"/>
              <a:t>Webmail services such as Gmail and Hotmail use the same protocols</a:t>
            </a:r>
          </a:p>
          <a:p>
            <a:r>
              <a:rPr lang="en-NZ" dirty="0"/>
              <a:t>We will discuss three protocols today:</a:t>
            </a:r>
          </a:p>
          <a:p>
            <a:pPr lvl="1"/>
            <a:r>
              <a:rPr lang="en-NZ" dirty="0"/>
              <a:t>One for sending emails – SMTP</a:t>
            </a:r>
          </a:p>
          <a:p>
            <a:pPr lvl="1"/>
            <a:r>
              <a:rPr lang="en-NZ" dirty="0"/>
              <a:t>Two for receiving emails – POP3 and IMAP</a:t>
            </a:r>
          </a:p>
        </p:txBody>
      </p:sp>
    </p:spTree>
    <p:extLst>
      <p:ext uri="{BB962C8B-B14F-4D97-AF65-F5344CB8AC3E}">
        <p14:creationId xmlns:p14="http://schemas.microsoft.com/office/powerpoint/2010/main" val="129896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SMTP - Simple Mail Transfer Protocol:</a:t>
            </a:r>
          </a:p>
          <a:p>
            <a:pPr lvl="1"/>
            <a:r>
              <a:rPr lang="en-NZ" dirty="0"/>
              <a:t>Used to send emails from an email client via the email server</a:t>
            </a:r>
          </a:p>
          <a:p>
            <a:pPr lvl="1"/>
            <a:endParaRPr lang="en-NZ" dirty="0"/>
          </a:p>
          <a:p>
            <a:pPr lvl="1"/>
            <a:endParaRPr lang="en-US" dirty="0"/>
          </a:p>
        </p:txBody>
      </p:sp>
      <p:pic>
        <p:nvPicPr>
          <p:cNvPr id="2050" name="Picture 2" descr="http://cdn2.hubspot.net/hubfs/26878/images/smtp_imap_pop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36" y="2805040"/>
            <a:ext cx="6049128" cy="2859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96331" y="2964278"/>
            <a:ext cx="1783080" cy="4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Sender’s mail server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079411" y="3452853"/>
            <a:ext cx="770243" cy="52090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6419957" y="3297598"/>
            <a:ext cx="644629" cy="94525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7064588" y="2809023"/>
            <a:ext cx="1783080" cy="4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Recipient’s mail server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3355759" y="5576041"/>
            <a:ext cx="2095278" cy="7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Server uses DNS to find recipient mail server’s IP address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266983" y="4332303"/>
            <a:ext cx="301840" cy="1243738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2731360" y="6336706"/>
            <a:ext cx="3344075" cy="24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auckland.ac.nz   ⇆  130.216.159.127</a:t>
            </a:r>
          </a:p>
        </p:txBody>
      </p:sp>
    </p:spTree>
    <p:extLst>
      <p:ext uri="{BB962C8B-B14F-4D97-AF65-F5344CB8AC3E}">
        <p14:creationId xmlns:p14="http://schemas.microsoft.com/office/powerpoint/2010/main" val="351729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POP3 – Post Office Protocol v3:</a:t>
            </a:r>
          </a:p>
          <a:p>
            <a:pPr lvl="1"/>
            <a:r>
              <a:rPr lang="en-NZ" dirty="0"/>
              <a:t>Emails downloaded from the server to the email client. Emails are then deleted from the server</a:t>
            </a:r>
          </a:p>
          <a:p>
            <a:pPr lvl="1"/>
            <a:r>
              <a:rPr lang="en-NZ" dirty="0"/>
              <a:t>No Internet connection needed to read downloaded messages</a:t>
            </a:r>
          </a:p>
          <a:p>
            <a:pPr lvl="1"/>
            <a:r>
              <a:rPr lang="en-NZ" dirty="0"/>
              <a:t>Disadvantages:</a:t>
            </a:r>
          </a:p>
          <a:p>
            <a:pPr lvl="2"/>
            <a:r>
              <a:rPr lang="en-NZ" dirty="0"/>
              <a:t>If messages are deleted in the email client, then they are lost forever</a:t>
            </a:r>
          </a:p>
          <a:p>
            <a:pPr lvl="2"/>
            <a:r>
              <a:rPr lang="en-NZ" dirty="0"/>
              <a:t>Difficult to access your email from different devices</a:t>
            </a:r>
          </a:p>
          <a:p>
            <a:pPr marL="457200" lvl="1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29717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2182</TotalTime>
  <Words>1266</Words>
  <Application>Microsoft Macintosh PowerPoint</Application>
  <PresentationFormat>On-screen Show (4:3)</PresentationFormat>
  <Paragraphs>191</Paragraphs>
  <Slides>30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Helvetica</vt:lpstr>
      <vt:lpstr>Trebuchet MS</vt:lpstr>
      <vt:lpstr>Wingdings 3</vt:lpstr>
      <vt:lpstr>Facet</vt:lpstr>
      <vt:lpstr>Electronic Communication</vt:lpstr>
      <vt:lpstr>Today’s lecture</vt:lpstr>
      <vt:lpstr>Email</vt:lpstr>
      <vt:lpstr>Email - history</vt:lpstr>
      <vt:lpstr>Email - addresses</vt:lpstr>
      <vt:lpstr>Email – composing</vt:lpstr>
      <vt:lpstr>Email - protocols</vt:lpstr>
      <vt:lpstr>Email - protocols</vt:lpstr>
      <vt:lpstr>Email - protocols</vt:lpstr>
      <vt:lpstr>Email - protocols</vt:lpstr>
      <vt:lpstr>Email - privacy</vt:lpstr>
      <vt:lpstr>Email - spam</vt:lpstr>
      <vt:lpstr>Email - spam</vt:lpstr>
      <vt:lpstr>Email - spam</vt:lpstr>
      <vt:lpstr>Inbox Zero</vt:lpstr>
      <vt:lpstr>Email ettiquete</vt:lpstr>
      <vt:lpstr>Instant messaging</vt:lpstr>
      <vt:lpstr>Instant messaging</vt:lpstr>
      <vt:lpstr>Instant messaging</vt:lpstr>
      <vt:lpstr>Instant messaging</vt:lpstr>
      <vt:lpstr>Forums</vt:lpstr>
      <vt:lpstr>Parts of a forum</vt:lpstr>
      <vt:lpstr>Parts of a forum</vt:lpstr>
      <vt:lpstr>Issues - attachments</vt:lpstr>
      <vt:lpstr>Issues - misrepresentation</vt:lpstr>
      <vt:lpstr>Issues – Netiquette</vt:lpstr>
      <vt:lpstr>Exercises</vt:lpstr>
      <vt:lpstr>Exercises</vt:lpstr>
      <vt:lpstr>Answers to Questions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Reuel Baptista</dc:creator>
  <cp:lastModifiedBy>Patricia Riddle</cp:lastModifiedBy>
  <cp:revision>74</cp:revision>
  <dcterms:created xsi:type="dcterms:W3CDTF">2015-12-03T20:56:09Z</dcterms:created>
  <dcterms:modified xsi:type="dcterms:W3CDTF">2020-08-06T07:49:54Z</dcterms:modified>
</cp:coreProperties>
</file>